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57" r:id="rId3"/>
    <p:sldId id="271" r:id="rId4"/>
    <p:sldId id="258" r:id="rId5"/>
    <p:sldId id="259" r:id="rId6"/>
    <p:sldId id="260" r:id="rId7"/>
    <p:sldId id="261" r:id="rId8"/>
    <p:sldId id="262" r:id="rId9"/>
    <p:sldId id="263" r:id="rId10"/>
    <p:sldId id="272" r:id="rId11"/>
    <p:sldId id="264" r:id="rId12"/>
    <p:sldId id="26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E75D1C8-C142-4197-8940-6561C0BE9A92}" type="datetimeFigureOut">
              <a:rPr lang="en-US" smtClean="0"/>
              <a:t>4/13/2013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10EEBD1-F883-44B5-AD18-272B39EA84A4}"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5D1C8-C142-4197-8940-6561C0BE9A9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5D1C8-C142-4197-8940-6561C0BE9A9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5D1C8-C142-4197-8940-6561C0BE9A9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5D1C8-C142-4197-8940-6561C0BE9A9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75D1C8-C142-4197-8940-6561C0BE9A9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EEBD1-F883-44B5-AD18-272B39EA84A4}"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75D1C8-C142-4197-8940-6561C0BE9A92}" type="datetimeFigureOut">
              <a:rPr lang="en-US" smtClean="0"/>
              <a:t>4/13/2013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EEBD1-F883-44B5-AD18-272B39EA84A4}"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5D1C8-C142-4197-8940-6561C0BE9A92}" type="datetimeFigureOut">
              <a:rPr lang="en-US" smtClean="0"/>
              <a:t>4/13/2013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5D1C8-C142-4197-8940-6561C0BE9A92}" type="datetimeFigureOut">
              <a:rPr lang="en-US" smtClean="0"/>
              <a:t>4/13/2013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5D1C8-C142-4197-8940-6561C0BE9A9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5D1C8-C142-4197-8940-6561C0BE9A9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EEBD1-F883-44B5-AD18-272B39EA84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E75D1C8-C142-4197-8940-6561C0BE9A92}" type="datetimeFigureOut">
              <a:rPr lang="en-US" smtClean="0"/>
              <a:t>4/13/2013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10EEBD1-F883-44B5-AD18-272B39EA84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upload.wikimedia.org/wikipedia/commons/thumb/b/b8/FDR_in_1933.jpg/220px-FDR_in_1933.jpg" TargetMode="External"/><Relationship Id="rId13" Type="http://schemas.openxmlformats.org/officeDocument/2006/relationships/hyperlink" Target="http://imgs.sfgate.com/blogs/images/sfgate/crime/2010/09/21/Jackson200x266.JPG" TargetMode="External"/><Relationship Id="rId3" Type="http://schemas.openxmlformats.org/officeDocument/2006/relationships/hyperlink" Target="http://www.timetoast.com/timelines/105363" TargetMode="External"/><Relationship Id="rId7" Type="http://schemas.openxmlformats.org/officeDocument/2006/relationships/hyperlink" Target="http://www.rightsmatter.org/biographies/Fred)Korematsu.gif" TargetMode="External"/><Relationship Id="rId12" Type="http://schemas.openxmlformats.org/officeDocument/2006/relationships/hyperlink" Target="http://www.duhaime.org/Portals/duhaime/images/Felix_Frankfurter.jpg" TargetMode="External"/><Relationship Id="rId2" Type="http://schemas.openxmlformats.org/officeDocument/2006/relationships/hyperlink" Target="http://www.pbs.org/wnet/supremecourt/personality/landmark_korematsu.html" TargetMode="External"/><Relationship Id="rId1" Type="http://schemas.openxmlformats.org/officeDocument/2006/relationships/slideLayout" Target="../slideLayouts/slideLayout2.xml"/><Relationship Id="rId6" Type="http://schemas.openxmlformats.org/officeDocument/2006/relationships/hyperlink" Target="http://korematsuinstitute.org/wp-content/uploads/2012/06/Fred-Korematsu-young.jpg" TargetMode="External"/><Relationship Id="rId11" Type="http://schemas.openxmlformats.org/officeDocument/2006/relationships/hyperlink" Target="http://skepticism-images.s3-website-us-east-1.amazonaws.com/images/jreviews/Hugo-Black.jpg" TargetMode="External"/><Relationship Id="rId5" Type="http://schemas.openxmlformats.org/officeDocument/2006/relationships/hyperlink" Target="http://3.bp.blogspot.com/_LtYIyDr0KDA/TEml_Xim4BI/AAAAAAAAAJQ/4ZK-66U2Uis/s1600/japanese_flag.gif" TargetMode="External"/><Relationship Id="rId10" Type="http://schemas.openxmlformats.org/officeDocument/2006/relationships/hyperlink" Target="http://hulshofschmidt.files.wordpress.com/2012/07/14am.jpg" TargetMode="External"/><Relationship Id="rId4" Type="http://schemas.openxmlformats.org/officeDocument/2006/relationships/hyperlink" Target="http://historymatters.gmu.edu/d/5151/" TargetMode="External"/><Relationship Id="rId9" Type="http://schemas.openxmlformats.org/officeDocument/2006/relationships/hyperlink" Target="http://c250.columbia.edu/images/c250_celebrates/remarkable_columbians/240x240_bio_ston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72115">
            <a:off x="637274" y="3884122"/>
            <a:ext cx="2506297" cy="25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err="1" smtClean="0"/>
              <a:t>Korematsu</a:t>
            </a:r>
            <a:r>
              <a:rPr lang="en-US" dirty="0" smtClean="0"/>
              <a:t> v. United States </a:t>
            </a:r>
            <a:r>
              <a:rPr lang="en-US" sz="2800" dirty="0" smtClean="0"/>
              <a:t>(1944)</a:t>
            </a:r>
            <a:endParaRPr lang="en-US" sz="2800" dirty="0"/>
          </a:p>
        </p:txBody>
      </p:sp>
      <p:sp>
        <p:nvSpPr>
          <p:cNvPr id="3" name="Subtitle 2"/>
          <p:cNvSpPr>
            <a:spLocks noGrp="1"/>
          </p:cNvSpPr>
          <p:nvPr>
            <p:ph type="subTitle" idx="1"/>
          </p:nvPr>
        </p:nvSpPr>
        <p:spPr/>
        <p:txBody>
          <a:bodyPr/>
          <a:lstStyle/>
          <a:p>
            <a:r>
              <a:rPr lang="en-US" dirty="0" smtClean="0"/>
              <a:t>Neil </a:t>
            </a:r>
            <a:r>
              <a:rPr lang="en-US" dirty="0" err="1" smtClean="0"/>
              <a:t>Soria</a:t>
            </a:r>
            <a:endParaRPr lang="en-US" dirty="0" smtClean="0"/>
          </a:p>
          <a:p>
            <a:r>
              <a:rPr lang="en-US" dirty="0" smtClean="0"/>
              <a:t>1B</a:t>
            </a:r>
          </a:p>
          <a:p>
            <a:r>
              <a:rPr lang="en-US" dirty="0" smtClean="0"/>
              <a:t>4/13/2013</a:t>
            </a:r>
            <a:endParaRPr lang="en-US" dirty="0"/>
          </a:p>
        </p:txBody>
      </p:sp>
    </p:spTree>
    <p:extLst>
      <p:ext uri="{BB962C8B-B14F-4D97-AF65-F5344CB8AC3E}">
        <p14:creationId xmlns:p14="http://schemas.microsoft.com/office/powerpoint/2010/main" val="1508429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Justices</a:t>
            </a:r>
            <a:endParaRPr lang="en-US" dirty="0"/>
          </a:p>
        </p:txBody>
      </p:sp>
      <p:sp>
        <p:nvSpPr>
          <p:cNvPr id="3" name="Content Placeholder 2"/>
          <p:cNvSpPr>
            <a:spLocks noGrp="1"/>
          </p:cNvSpPr>
          <p:nvPr>
            <p:ph idx="1"/>
          </p:nvPr>
        </p:nvSpPr>
        <p:spPr/>
        <p:txBody>
          <a:bodyPr/>
          <a:lstStyle/>
          <a:p>
            <a:r>
              <a:rPr lang="en-US" dirty="0" smtClean="0"/>
              <a:t>Hugo Black</a:t>
            </a:r>
          </a:p>
          <a:p>
            <a:endParaRPr lang="en-US" dirty="0" smtClean="0"/>
          </a:p>
          <a:p>
            <a:endParaRPr lang="en-US" dirty="0"/>
          </a:p>
          <a:p>
            <a:r>
              <a:rPr lang="en-US" dirty="0" smtClean="0"/>
              <a:t>Felix Frankfurter</a:t>
            </a:r>
          </a:p>
          <a:p>
            <a:endParaRPr lang="en-US" dirty="0" smtClean="0"/>
          </a:p>
          <a:p>
            <a:endParaRPr lang="en-US" dirty="0"/>
          </a:p>
          <a:p>
            <a:r>
              <a:rPr lang="en-US" dirty="0" smtClean="0"/>
              <a:t>Robert Jackson</a:t>
            </a:r>
          </a:p>
          <a:p>
            <a:endParaRPr lang="en-US" dirty="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0594" y="1600200"/>
            <a:ext cx="211400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350623"/>
            <a:ext cx="2133600" cy="160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594" y="4953000"/>
            <a:ext cx="211400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66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the Decision</a:t>
            </a:r>
            <a:endParaRPr lang="en-US" dirty="0"/>
          </a:p>
        </p:txBody>
      </p:sp>
      <p:sp>
        <p:nvSpPr>
          <p:cNvPr id="3" name="Content Placeholder 2"/>
          <p:cNvSpPr>
            <a:spLocks noGrp="1"/>
          </p:cNvSpPr>
          <p:nvPr>
            <p:ph idx="1"/>
          </p:nvPr>
        </p:nvSpPr>
        <p:spPr/>
        <p:txBody>
          <a:bodyPr/>
          <a:lstStyle/>
          <a:p>
            <a:r>
              <a:rPr lang="en-US" dirty="0" smtClean="0"/>
              <a:t>This decision was made by the Supreme Court because they were under the heat of WWII. They had the pressures of sabotage by the enemy nation, so they took instances to protect America’s national security by imprisoning Japanese-Americans in internment camps.</a:t>
            </a:r>
            <a:endParaRPr lang="en-US" dirty="0"/>
          </a:p>
        </p:txBody>
      </p:sp>
    </p:spTree>
    <p:extLst>
      <p:ext uri="{BB962C8B-B14F-4D97-AF65-F5344CB8AC3E}">
        <p14:creationId xmlns:p14="http://schemas.microsoft.com/office/powerpoint/2010/main" val="120660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Opinion on the Court’s Decision</a:t>
            </a:r>
            <a:endParaRPr lang="en-US" dirty="0"/>
          </a:p>
        </p:txBody>
      </p:sp>
      <p:sp>
        <p:nvSpPr>
          <p:cNvPr id="3" name="Content Placeholder 2"/>
          <p:cNvSpPr>
            <a:spLocks noGrp="1"/>
          </p:cNvSpPr>
          <p:nvPr>
            <p:ph idx="1"/>
          </p:nvPr>
        </p:nvSpPr>
        <p:spPr/>
        <p:txBody>
          <a:bodyPr/>
          <a:lstStyle/>
          <a:p>
            <a:r>
              <a:rPr lang="en-US" dirty="0" smtClean="0"/>
              <a:t>I personally feel that the Supreme Court shouldn’t have made the decision to uphold the Presidential Executive Order 9066. Although it may have helped with our nation’s security at that time, it greatly attacked segregation, discrimination, and prejudice against a group of people, the Japanese-Americans. I think that discrimination with any race should be justifiable </a:t>
            </a:r>
            <a:r>
              <a:rPr lang="en-US" smtClean="0"/>
              <a:t>in court or any law.</a:t>
            </a:r>
            <a:endParaRPr lang="en-US" dirty="0"/>
          </a:p>
        </p:txBody>
      </p:sp>
    </p:spTree>
    <p:extLst>
      <p:ext uri="{BB962C8B-B14F-4D97-AF65-F5344CB8AC3E}">
        <p14:creationId xmlns:p14="http://schemas.microsoft.com/office/powerpoint/2010/main" val="169886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Sources</a:t>
            </a:r>
          </a:p>
          <a:p>
            <a:pPr lvl="1"/>
            <a:r>
              <a:rPr lang="en-US" dirty="0" smtClean="0">
                <a:hlinkClick r:id="rId2"/>
              </a:rPr>
              <a:t>http://www.pbs.org/wnet/supremecourt/personality/landmark_korematsu.html</a:t>
            </a:r>
            <a:endParaRPr lang="en-US" dirty="0" smtClean="0"/>
          </a:p>
          <a:p>
            <a:pPr lvl="1"/>
            <a:r>
              <a:rPr lang="en-US" dirty="0" smtClean="0">
                <a:hlinkClick r:id="rId3"/>
              </a:rPr>
              <a:t>http://www.timetoast.com/timelines/105363</a:t>
            </a:r>
            <a:endParaRPr lang="en-US" dirty="0" smtClean="0"/>
          </a:p>
          <a:p>
            <a:pPr lvl="1"/>
            <a:r>
              <a:rPr lang="en-US" dirty="0" smtClean="0">
                <a:hlinkClick r:id="rId4"/>
              </a:rPr>
              <a:t>http://historymatters.gmu.edu/d/5151/</a:t>
            </a:r>
            <a:endParaRPr lang="en-US" dirty="0" smtClean="0"/>
          </a:p>
          <a:p>
            <a:pPr lvl="1"/>
            <a:endParaRPr lang="en-US" dirty="0" smtClean="0"/>
          </a:p>
          <a:p>
            <a:pPr lvl="1"/>
            <a:endParaRPr lang="en-US" dirty="0" smtClean="0"/>
          </a:p>
          <a:p>
            <a:r>
              <a:rPr lang="en-US" dirty="0" smtClean="0"/>
              <a:t>Pictures</a:t>
            </a:r>
          </a:p>
          <a:p>
            <a:pPr lvl="1"/>
            <a:r>
              <a:rPr lang="en-US" dirty="0" smtClean="0">
                <a:hlinkClick r:id="rId5"/>
              </a:rPr>
              <a:t>http://3.bp.blogspot.com/_LtYIyDr0KDA/TEml_Xim4BI/AAAAAAAAAJQ/4ZK-66U2Uis/s1600/japanese_flag.gif</a:t>
            </a:r>
            <a:endParaRPr lang="en-US" dirty="0" smtClean="0"/>
          </a:p>
          <a:p>
            <a:pPr lvl="1"/>
            <a:r>
              <a:rPr lang="en-US" dirty="0" smtClean="0">
                <a:hlinkClick r:id="rId6"/>
              </a:rPr>
              <a:t>http://korematsuinstitute.org/wp-content/uploads/2012/06/Fred-Korematsu-young.jpg</a:t>
            </a:r>
            <a:endParaRPr lang="en-US" dirty="0" smtClean="0"/>
          </a:p>
          <a:p>
            <a:pPr lvl="1"/>
            <a:r>
              <a:rPr lang="en-US" dirty="0" smtClean="0">
                <a:hlinkClick r:id="rId7"/>
              </a:rPr>
              <a:t>http://www.rightsmatter.org/biographies/Fred)Korematsu.gif</a:t>
            </a:r>
            <a:endParaRPr lang="en-US" dirty="0" smtClean="0"/>
          </a:p>
          <a:p>
            <a:pPr lvl="1"/>
            <a:r>
              <a:rPr lang="en-US" dirty="0" smtClean="0">
                <a:hlinkClick r:id="rId8"/>
              </a:rPr>
              <a:t>http://upload.wikimedia.org/wikipedia/commons/thumb/b/b8/FDR_in_1933.jpg/220px-FDR_in_1933.jpg</a:t>
            </a:r>
            <a:endParaRPr lang="en-US" dirty="0" smtClean="0"/>
          </a:p>
          <a:p>
            <a:pPr lvl="1"/>
            <a:r>
              <a:rPr lang="en-US" dirty="0" smtClean="0">
                <a:hlinkClick r:id="rId9"/>
              </a:rPr>
              <a:t>http://c250.columbia.edu/images/c250_celebrates/remarkable_columbians/240x240_bio_stone.jpg</a:t>
            </a:r>
            <a:endParaRPr lang="en-US" dirty="0" smtClean="0"/>
          </a:p>
          <a:p>
            <a:pPr lvl="1"/>
            <a:r>
              <a:rPr lang="en-US" dirty="0" smtClean="0">
                <a:hlinkClick r:id="rId10"/>
              </a:rPr>
              <a:t>http://hulshofschmidt.files.wordpress.com/2012/07/14am.jpg</a:t>
            </a:r>
            <a:endParaRPr lang="en-US" dirty="0" smtClean="0"/>
          </a:p>
          <a:p>
            <a:pPr lvl="1"/>
            <a:r>
              <a:rPr lang="en-US" dirty="0" smtClean="0">
                <a:hlinkClick r:id="rId11"/>
              </a:rPr>
              <a:t>http://skepticism-images.s3-website-us-east-1.amazonaws.com/images/jreviews/Hugo-Black.jpg</a:t>
            </a:r>
            <a:endParaRPr lang="en-US" dirty="0" smtClean="0"/>
          </a:p>
          <a:p>
            <a:pPr lvl="1"/>
            <a:r>
              <a:rPr lang="en-US" dirty="0">
                <a:hlinkClick r:id="rId12"/>
              </a:rPr>
              <a:t>http://</a:t>
            </a:r>
            <a:r>
              <a:rPr lang="en-US" dirty="0" smtClean="0">
                <a:hlinkClick r:id="rId12"/>
              </a:rPr>
              <a:t>www.duhaime.org/Portals/duhaime/images/Felix_Frankfurter.jpg</a:t>
            </a:r>
            <a:endParaRPr lang="en-US" dirty="0" smtClean="0"/>
          </a:p>
          <a:p>
            <a:pPr lvl="1"/>
            <a:r>
              <a:rPr lang="en-US" dirty="0">
                <a:hlinkClick r:id="rId13"/>
              </a:rPr>
              <a:t>http://</a:t>
            </a:r>
            <a:r>
              <a:rPr lang="en-US" dirty="0" smtClean="0">
                <a:hlinkClick r:id="rId13"/>
              </a:rPr>
              <a:t>imgs.sfgate.com/blogs/images/sfgate/crime/2010/09/21/Jackson200x266.JPG</a:t>
            </a:r>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51222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lstStyle/>
          <a:p>
            <a:r>
              <a:rPr lang="en-US" dirty="0" smtClean="0"/>
              <a:t>Early in WWII, President Franklin D. Roosevelt issued Presidential Executive Order 9066 (grants U.S. military the power to ban individuals with Japanese ancestry from areas critical to domestic safety)</a:t>
            </a:r>
          </a:p>
          <a:p>
            <a:r>
              <a:rPr lang="en-US" dirty="0" smtClean="0"/>
              <a:t>Fred </a:t>
            </a:r>
            <a:r>
              <a:rPr lang="en-US" dirty="0" err="1" smtClean="0"/>
              <a:t>Korematsu</a:t>
            </a:r>
            <a:r>
              <a:rPr lang="en-US" dirty="0" smtClean="0"/>
              <a:t>, a Japanese-American, refused to leave his residence in San Leandro, CA.</a:t>
            </a:r>
          </a:p>
          <a:p>
            <a:pPr lvl="1"/>
            <a:r>
              <a:rPr lang="en-US" dirty="0" smtClean="0"/>
              <a:t>Was convicted, and he appealed, which his cased reached the Supreme Court in 1944</a:t>
            </a:r>
          </a:p>
          <a:p>
            <a:endParaRPr lang="en-US" dirty="0"/>
          </a:p>
        </p:txBody>
      </p:sp>
    </p:spTree>
    <p:extLst>
      <p:ext uri="{BB962C8B-B14F-4D97-AF65-F5344CB8AC3E}">
        <p14:creationId xmlns:p14="http://schemas.microsoft.com/office/powerpoint/2010/main" val="47457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 </a:t>
            </a:r>
            <a:r>
              <a:rPr lang="en-US" dirty="0" err="1" smtClean="0"/>
              <a:t>Korematsu</a:t>
            </a:r>
            <a:endParaRPr lang="en-US" dirty="0"/>
          </a:p>
        </p:txBody>
      </p:sp>
      <p:sp>
        <p:nvSpPr>
          <p:cNvPr id="4" name="Content Placeholder 3"/>
          <p:cNvSpPr>
            <a:spLocks noGrp="1"/>
          </p:cNvSpPr>
          <p:nvPr>
            <p:ph sz="quarter" idx="13"/>
          </p:nvPr>
        </p:nvSpPr>
        <p:spPr/>
        <p:txBody>
          <a:bodyPr/>
          <a:lstStyle/>
          <a:p>
            <a:endParaRPr lang="en-US" dirty="0"/>
          </a:p>
        </p:txBody>
      </p:sp>
      <p:sp>
        <p:nvSpPr>
          <p:cNvPr id="5" name="Content Placeholder 4"/>
          <p:cNvSpPr>
            <a:spLocks noGrp="1"/>
          </p:cNvSpPr>
          <p:nvPr>
            <p:ph sz="quarter" idx="14"/>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54" y="1981199"/>
            <a:ext cx="3631746" cy="408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199"/>
            <a:ext cx="3581400" cy="408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48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of Events</a:t>
            </a:r>
            <a:endParaRPr lang="en-US" dirty="0"/>
          </a:p>
        </p:txBody>
      </p:sp>
      <p:sp>
        <p:nvSpPr>
          <p:cNvPr id="3" name="Content Placeholder 2"/>
          <p:cNvSpPr>
            <a:spLocks noGrp="1"/>
          </p:cNvSpPr>
          <p:nvPr>
            <p:ph idx="1"/>
          </p:nvPr>
        </p:nvSpPr>
        <p:spPr/>
        <p:txBody>
          <a:bodyPr>
            <a:normAutofit fontScale="92500"/>
          </a:bodyPr>
          <a:lstStyle/>
          <a:p>
            <a:r>
              <a:rPr lang="en-US" dirty="0" smtClean="0"/>
              <a:t>3/21/1942: Fred </a:t>
            </a:r>
            <a:r>
              <a:rPr lang="en-US" dirty="0" err="1" smtClean="0"/>
              <a:t>Korematsu</a:t>
            </a:r>
            <a:r>
              <a:rPr lang="en-US" dirty="0" smtClean="0"/>
              <a:t> charged </a:t>
            </a:r>
          </a:p>
          <a:p>
            <a:r>
              <a:rPr lang="en-US" dirty="0" smtClean="0"/>
              <a:t>5/19/1942: Presidential Executive Order 9066</a:t>
            </a:r>
          </a:p>
          <a:p>
            <a:r>
              <a:rPr lang="en-US" dirty="0" smtClean="0"/>
              <a:t>5/30/1942: Fred denied Presidential Executive Order 9066, arrested</a:t>
            </a:r>
          </a:p>
          <a:p>
            <a:r>
              <a:rPr lang="en-US" dirty="0" smtClean="0"/>
              <a:t>9/8/1942: Found guilty</a:t>
            </a:r>
          </a:p>
          <a:p>
            <a:r>
              <a:rPr lang="en-US" dirty="0" smtClean="0"/>
              <a:t>5/11/1943: Fred </a:t>
            </a:r>
            <a:r>
              <a:rPr lang="en-US" dirty="0" err="1" smtClean="0"/>
              <a:t>Korematsu</a:t>
            </a:r>
            <a:r>
              <a:rPr lang="en-US" dirty="0" smtClean="0"/>
              <a:t> case</a:t>
            </a:r>
          </a:p>
          <a:p>
            <a:r>
              <a:rPr lang="en-US" dirty="0" smtClean="0"/>
              <a:t>1/1/1983: legal team filed a writ of </a:t>
            </a:r>
            <a:r>
              <a:rPr lang="en-US" dirty="0" err="1" smtClean="0"/>
              <a:t>coram</a:t>
            </a:r>
            <a:r>
              <a:rPr lang="en-US" dirty="0" smtClean="0"/>
              <a:t> </a:t>
            </a:r>
            <a:r>
              <a:rPr lang="en-US" dirty="0" err="1" smtClean="0"/>
              <a:t>nobis</a:t>
            </a:r>
            <a:endParaRPr lang="en-US" dirty="0" smtClean="0"/>
          </a:p>
          <a:p>
            <a:r>
              <a:rPr lang="en-US" dirty="0" smtClean="0"/>
              <a:t>1/15/1998: President Bill Clinton awarded him a medal the White House</a:t>
            </a:r>
          </a:p>
          <a:p>
            <a:r>
              <a:rPr lang="en-US" dirty="0" smtClean="0"/>
              <a:t>3/30/2005: Fred </a:t>
            </a:r>
            <a:r>
              <a:rPr lang="en-US" dirty="0" err="1" smtClean="0"/>
              <a:t>Korematsu</a:t>
            </a:r>
            <a:r>
              <a:rPr lang="en-US" dirty="0" smtClean="0"/>
              <a:t> died in Larkspur, CA at age 86</a:t>
            </a:r>
          </a:p>
          <a:p>
            <a:endParaRPr lang="en-US" dirty="0"/>
          </a:p>
        </p:txBody>
      </p:sp>
    </p:spTree>
    <p:extLst>
      <p:ext uri="{BB962C8B-B14F-4D97-AF65-F5344CB8AC3E}">
        <p14:creationId xmlns:p14="http://schemas.microsoft.com/office/powerpoint/2010/main" val="276765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t>President           Chief Justice</a:t>
            </a:r>
            <a:endParaRPr lang="en-US" dirty="0"/>
          </a:p>
        </p:txBody>
      </p:sp>
      <p:sp>
        <p:nvSpPr>
          <p:cNvPr id="7" name="Content Placeholder 6"/>
          <p:cNvSpPr>
            <a:spLocks noGrp="1"/>
          </p:cNvSpPr>
          <p:nvPr>
            <p:ph sz="quarter" idx="13"/>
          </p:nvPr>
        </p:nvSpPr>
        <p:spPr/>
        <p:txBody>
          <a:bodyPr/>
          <a:lstStyle/>
          <a:p>
            <a:r>
              <a:rPr lang="en-US" dirty="0" smtClean="0"/>
              <a:t>Franklin D. Roosevelt</a:t>
            </a:r>
          </a:p>
          <a:p>
            <a:endParaRPr lang="en-US" dirty="0"/>
          </a:p>
          <a:p>
            <a:endParaRPr lang="en-US" dirty="0"/>
          </a:p>
        </p:txBody>
      </p:sp>
      <p:sp>
        <p:nvSpPr>
          <p:cNvPr id="8" name="Content Placeholder 7"/>
          <p:cNvSpPr>
            <a:spLocks noGrp="1"/>
          </p:cNvSpPr>
          <p:nvPr>
            <p:ph sz="quarter" idx="14"/>
          </p:nvPr>
        </p:nvSpPr>
        <p:spPr/>
        <p:txBody>
          <a:bodyPr/>
          <a:lstStyle/>
          <a:p>
            <a:r>
              <a:rPr lang="en-US" dirty="0" err="1" smtClean="0"/>
              <a:t>Harian</a:t>
            </a:r>
            <a:r>
              <a:rPr lang="en-US" dirty="0" smtClean="0"/>
              <a:t> Stone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2971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2743200"/>
            <a:ext cx="301752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14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Restrictions: </a:t>
            </a:r>
            <a:r>
              <a:rPr lang="en-US" dirty="0"/>
              <a:t>a limitation on the use or enjoyment of property, facility, or </a:t>
            </a:r>
            <a:r>
              <a:rPr lang="en-US" dirty="0" smtClean="0"/>
              <a:t>activity</a:t>
            </a:r>
          </a:p>
          <a:p>
            <a:r>
              <a:rPr lang="en-US" dirty="0" smtClean="0"/>
              <a:t>Ancestry: line of descent</a:t>
            </a:r>
          </a:p>
          <a:p>
            <a:r>
              <a:rPr lang="en-US" dirty="0" smtClean="0"/>
              <a:t>Racial antagonism: relations between members of two or more human races, especially in a single community</a:t>
            </a:r>
          </a:p>
          <a:p>
            <a:r>
              <a:rPr lang="en-US" dirty="0" smtClean="0"/>
              <a:t>Internment camps: camp for prisoners of war</a:t>
            </a:r>
          </a:p>
          <a:p>
            <a:r>
              <a:rPr lang="en-US" dirty="0" smtClean="0"/>
              <a:t>Segregation: separation or isolation of a race, class, ethnic group by enforced or voluntary residence of a restricted area</a:t>
            </a:r>
          </a:p>
          <a:p>
            <a:r>
              <a:rPr lang="en-US" dirty="0" smtClean="0"/>
              <a:t>Euphemism: substitution of an agreeable expression for one that may offend or suggest something unpleasant</a:t>
            </a:r>
          </a:p>
          <a:p>
            <a:r>
              <a:rPr lang="en-US" dirty="0" smtClean="0"/>
              <a:t>Prejudice: injury or damage resulting from some judgment or action of another in disregard of one’s rights</a:t>
            </a:r>
          </a:p>
          <a:p>
            <a:endParaRPr lang="en-US" dirty="0"/>
          </a:p>
        </p:txBody>
      </p:sp>
    </p:spTree>
    <p:extLst>
      <p:ext uri="{BB962C8B-B14F-4D97-AF65-F5344CB8AC3E}">
        <p14:creationId xmlns:p14="http://schemas.microsoft.com/office/powerpoint/2010/main" val="139727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violation</a:t>
            </a:r>
            <a:endParaRPr lang="en-US" dirty="0"/>
          </a:p>
        </p:txBody>
      </p:sp>
      <p:sp>
        <p:nvSpPr>
          <p:cNvPr id="3" name="Content Placeholder 2"/>
          <p:cNvSpPr>
            <a:spLocks noGrp="1"/>
          </p:cNvSpPr>
          <p:nvPr>
            <p:ph idx="1"/>
          </p:nvPr>
        </p:nvSpPr>
        <p:spPr/>
        <p:txBody>
          <a:bodyPr/>
          <a:lstStyle/>
          <a:p>
            <a:r>
              <a:rPr lang="en-US" dirty="0" smtClean="0"/>
              <a:t>14</a:t>
            </a:r>
            <a:r>
              <a:rPr lang="en-US" baseline="30000" dirty="0" smtClean="0"/>
              <a:t>th</a:t>
            </a:r>
            <a:r>
              <a:rPr lang="en-US" dirty="0" smtClean="0"/>
              <a:t> Amendment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400"/>
            <a:ext cx="61722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34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Opposing Viewpoints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Mr. Justice Murphy</a:t>
            </a:r>
            <a:r>
              <a:rPr lang="en-US" dirty="0"/>
              <a:t>: “Such exclusion goes </a:t>
            </a:r>
            <a:r>
              <a:rPr lang="en-US"/>
              <a:t>over </a:t>
            </a:r>
            <a:r>
              <a:rPr lang="en-US" smtClean="0"/>
              <a:t>‘the </a:t>
            </a:r>
            <a:r>
              <a:rPr lang="en-US" dirty="0"/>
              <a:t>very brink of </a:t>
            </a:r>
            <a:r>
              <a:rPr lang="en-US"/>
              <a:t>constitutional </a:t>
            </a:r>
            <a:r>
              <a:rPr lang="en-US" smtClean="0"/>
              <a:t>power’ </a:t>
            </a:r>
            <a:r>
              <a:rPr lang="en-US" dirty="0"/>
              <a:t>and falls into the ugly abyss of racism.” </a:t>
            </a:r>
            <a:r>
              <a:rPr lang="en-US" dirty="0" smtClean="0"/>
              <a:t>“I </a:t>
            </a:r>
            <a:r>
              <a:rPr lang="en-US" dirty="0"/>
              <a:t>dissent, therefore, from this legalization of racism. Racial discrimination in any form and in any degree has no justifiable part whatever in our democratic way of life. . . </a:t>
            </a:r>
            <a:r>
              <a:rPr lang="en-US" dirty="0" smtClean="0"/>
              <a:t>.”</a:t>
            </a:r>
          </a:p>
          <a:p>
            <a:r>
              <a:rPr lang="en-US" dirty="0" smtClean="0"/>
              <a:t>Mr. </a:t>
            </a:r>
            <a:r>
              <a:rPr lang="en-US" dirty="0"/>
              <a:t>Justice Jackson: </a:t>
            </a:r>
            <a:r>
              <a:rPr lang="en-US" dirty="0" smtClean="0"/>
              <a:t>“I </a:t>
            </a:r>
            <a:r>
              <a:rPr lang="en-US" dirty="0"/>
              <a:t>should hold that a civil court cannot be made to enforce an order which violates constitutional limitations even if it is a reasonable exercise of military authority. The courts can exercise only the judicial power, can apply only law, and must abide by the Constitution, or they cease to be civil courts and become instruments of military policy.” </a:t>
            </a:r>
            <a:r>
              <a:rPr lang="en-US" dirty="0" smtClean="0"/>
              <a:t>“I </a:t>
            </a:r>
            <a:r>
              <a:rPr lang="en-US" dirty="0"/>
              <a:t>would reverse the judgment and discharge the prisoner</a:t>
            </a:r>
            <a:r>
              <a:rPr lang="en-US" dirty="0" smtClean="0"/>
              <a:t>.”</a:t>
            </a:r>
            <a:endParaRPr lang="en-US" dirty="0"/>
          </a:p>
          <a:p>
            <a:endParaRPr lang="en-US" dirty="0"/>
          </a:p>
        </p:txBody>
      </p:sp>
    </p:spTree>
    <p:extLst>
      <p:ext uri="{BB962C8B-B14F-4D97-AF65-F5344CB8AC3E}">
        <p14:creationId xmlns:p14="http://schemas.microsoft.com/office/powerpoint/2010/main" val="28052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Opinions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Majority Opinion: Mr. Justice Black</a:t>
            </a:r>
          </a:p>
          <a:p>
            <a:pPr lvl="1"/>
            <a:r>
              <a:rPr lang="en-US" dirty="0" smtClean="0"/>
              <a:t>Although not all restrictions are unconstitutional, the courts are to judge their rigid scrutiny, the intensity of the matters</a:t>
            </a:r>
          </a:p>
          <a:p>
            <a:r>
              <a:rPr lang="en-US" dirty="0" smtClean="0"/>
              <a:t>Concurring Opinion: Mr. Justice Frankfurter</a:t>
            </a:r>
          </a:p>
          <a:p>
            <a:pPr lvl="1"/>
            <a:r>
              <a:rPr lang="en-US" dirty="0" smtClean="0"/>
              <a:t>Although it doesn’t state in the Constitution which denies Congress to enforce a military power, it also doesn’t clearly state the extent of military measures</a:t>
            </a:r>
          </a:p>
          <a:p>
            <a:r>
              <a:rPr lang="en-US" dirty="0" smtClean="0"/>
              <a:t>Dissenting Opinion: Mr. Justice Roberts</a:t>
            </a:r>
          </a:p>
          <a:p>
            <a:pPr lvl="1"/>
            <a:r>
              <a:rPr lang="en-US" dirty="0" smtClean="0"/>
              <a:t>“The </a:t>
            </a:r>
            <a:r>
              <a:rPr lang="en-US" dirty="0"/>
              <a:t>petitioner, a resident of San Leandro, Alameda County, California, is a native of the United States of Japanese ancestry who, according to the </a:t>
            </a:r>
            <a:r>
              <a:rPr lang="en-US" dirty="0" err="1"/>
              <a:t>uncontradicted</a:t>
            </a:r>
            <a:r>
              <a:rPr lang="en-US" dirty="0"/>
              <a:t> evidence, is a loyal citizen of the nation. . . </a:t>
            </a:r>
            <a:r>
              <a:rPr lang="en-US" dirty="0" smtClean="0"/>
              <a:t>.” </a:t>
            </a:r>
          </a:p>
        </p:txBody>
      </p:sp>
    </p:spTree>
    <p:extLst>
      <p:ext uri="{BB962C8B-B14F-4D97-AF65-F5344CB8AC3E}">
        <p14:creationId xmlns:p14="http://schemas.microsoft.com/office/powerpoint/2010/main" val="929553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94</TotalTime>
  <Words>699</Words>
  <Application>Microsoft Office PowerPoint</Application>
  <PresentationFormat>On-screen Show (4:3)</PresentationFormat>
  <Paragraphs>79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Korematsu v. United States (1944)</vt:lpstr>
      <vt:lpstr>Description</vt:lpstr>
      <vt:lpstr>Fred Korematsu</vt:lpstr>
      <vt:lpstr>Series of Events</vt:lpstr>
      <vt:lpstr>President           Chief Justice</vt:lpstr>
      <vt:lpstr>Essential Terms</vt:lpstr>
      <vt:lpstr>Constitutional violation</vt:lpstr>
      <vt:lpstr>Opposing Viewpoints</vt:lpstr>
      <vt:lpstr>Court Opinions</vt:lpstr>
      <vt:lpstr>Court Justices</vt:lpstr>
      <vt:lpstr>Significance of the Decision</vt:lpstr>
      <vt:lpstr>Personal Opinion on the Court’s Decision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Korematsu v. United States (1944)</dc:title>
  <dc:creator>NMSoria</dc:creator>
  <cp:lastModifiedBy>NMSoria</cp:lastModifiedBy>
  <cp:revision>27</cp:revision>
  <dcterms:created xsi:type="dcterms:W3CDTF">2013-04-13T18:02:18Z</dcterms:created>
  <dcterms:modified xsi:type="dcterms:W3CDTF">2013-04-13T21:38:02Z</dcterms:modified>
</cp:coreProperties>
</file>